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1"/>
  </p:notesMasterIdLst>
  <p:sldIdLst>
    <p:sldId id="275" r:id="rId2"/>
    <p:sldId id="285" r:id="rId3"/>
    <p:sldId id="289" r:id="rId4"/>
    <p:sldId id="288" r:id="rId5"/>
    <p:sldId id="293" r:id="rId6"/>
    <p:sldId id="291" r:id="rId7"/>
    <p:sldId id="290" r:id="rId8"/>
    <p:sldId id="277" r:id="rId9"/>
    <p:sldId id="278" r:id="rId10"/>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Tech" initials="Abri"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a:srgbClr val="E8EFF8"/>
    <a:srgbClr val="DEDF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78" autoAdjust="0"/>
    <p:restoredTop sz="88670" autoAdjust="0"/>
  </p:normalViewPr>
  <p:slideViewPr>
    <p:cSldViewPr snapToGrid="0">
      <p:cViewPr varScale="1">
        <p:scale>
          <a:sx n="65" d="100"/>
          <a:sy n="65" d="100"/>
        </p:scale>
        <p:origin x="464" y="44"/>
      </p:cViewPr>
      <p:guideLst>
        <p:guide orient="horz" pos="2160"/>
        <p:guide pos="384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D3A9B22A-55EC-4A68-A1AE-1A1AE03C8C30}" type="datetimeFigureOut">
              <a:rPr lang="en-US" smtClean="0"/>
              <a:t>6/2/2019</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5C14B252-8EFF-4387-B930-F07556521AEC}" type="slidenum">
              <a:rPr lang="en-US" smtClean="0"/>
              <a:t>‹#›</a:t>
            </a:fld>
            <a:endParaRPr lang="en-US"/>
          </a:p>
        </p:txBody>
      </p:sp>
    </p:spTree>
    <p:extLst>
      <p:ext uri="{BB962C8B-B14F-4D97-AF65-F5344CB8AC3E}">
        <p14:creationId xmlns:p14="http://schemas.microsoft.com/office/powerpoint/2010/main" val="8168049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dirty="0"/>
          </a:p>
        </p:txBody>
      </p:sp>
      <p:sp>
        <p:nvSpPr>
          <p:cNvPr id="4" name="Segnaposto numero diapositiva 3"/>
          <p:cNvSpPr>
            <a:spLocks noGrp="1"/>
          </p:cNvSpPr>
          <p:nvPr>
            <p:ph type="sldNum" sz="quarter" idx="10"/>
          </p:nvPr>
        </p:nvSpPr>
        <p:spPr/>
        <p:txBody>
          <a:bodyPr/>
          <a:lstStyle/>
          <a:p>
            <a:fld id="{5C14B252-8EFF-4387-B930-F07556521AEC}" type="slidenum">
              <a:rPr lang="en-US" smtClean="0"/>
              <a:t>2</a:t>
            </a:fld>
            <a:endParaRPr lang="en-US"/>
          </a:p>
        </p:txBody>
      </p:sp>
    </p:spTree>
    <p:extLst>
      <p:ext uri="{BB962C8B-B14F-4D97-AF65-F5344CB8AC3E}">
        <p14:creationId xmlns:p14="http://schemas.microsoft.com/office/powerpoint/2010/main" val="35209019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dirty="0"/>
          </a:p>
        </p:txBody>
      </p:sp>
      <p:sp>
        <p:nvSpPr>
          <p:cNvPr id="4" name="Segnaposto numero diapositiva 3"/>
          <p:cNvSpPr>
            <a:spLocks noGrp="1"/>
          </p:cNvSpPr>
          <p:nvPr>
            <p:ph type="sldNum" sz="quarter" idx="10"/>
          </p:nvPr>
        </p:nvSpPr>
        <p:spPr/>
        <p:txBody>
          <a:bodyPr/>
          <a:lstStyle/>
          <a:p>
            <a:fld id="{5C14B252-8EFF-4387-B930-F07556521AEC}" type="slidenum">
              <a:rPr lang="en-US" smtClean="0"/>
              <a:t>3</a:t>
            </a:fld>
            <a:endParaRPr lang="en-US"/>
          </a:p>
        </p:txBody>
      </p:sp>
    </p:spTree>
    <p:extLst>
      <p:ext uri="{BB962C8B-B14F-4D97-AF65-F5344CB8AC3E}">
        <p14:creationId xmlns:p14="http://schemas.microsoft.com/office/powerpoint/2010/main" val="35209019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dirty="0"/>
          </a:p>
        </p:txBody>
      </p:sp>
      <p:sp>
        <p:nvSpPr>
          <p:cNvPr id="4" name="Segnaposto numero diapositiva 3"/>
          <p:cNvSpPr>
            <a:spLocks noGrp="1"/>
          </p:cNvSpPr>
          <p:nvPr>
            <p:ph type="sldNum" sz="quarter" idx="10"/>
          </p:nvPr>
        </p:nvSpPr>
        <p:spPr/>
        <p:txBody>
          <a:bodyPr/>
          <a:lstStyle/>
          <a:p>
            <a:fld id="{5C14B252-8EFF-4387-B930-F07556521AEC}" type="slidenum">
              <a:rPr lang="en-US" smtClean="0"/>
              <a:t>4</a:t>
            </a:fld>
            <a:endParaRPr lang="en-US"/>
          </a:p>
        </p:txBody>
      </p:sp>
    </p:spTree>
    <p:extLst>
      <p:ext uri="{BB962C8B-B14F-4D97-AF65-F5344CB8AC3E}">
        <p14:creationId xmlns:p14="http://schemas.microsoft.com/office/powerpoint/2010/main" val="35209019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dirty="0"/>
          </a:p>
        </p:txBody>
      </p:sp>
      <p:sp>
        <p:nvSpPr>
          <p:cNvPr id="4" name="Segnaposto numero diapositiva 3"/>
          <p:cNvSpPr>
            <a:spLocks noGrp="1"/>
          </p:cNvSpPr>
          <p:nvPr>
            <p:ph type="sldNum" sz="quarter" idx="10"/>
          </p:nvPr>
        </p:nvSpPr>
        <p:spPr/>
        <p:txBody>
          <a:bodyPr/>
          <a:lstStyle/>
          <a:p>
            <a:fld id="{5C14B252-8EFF-4387-B930-F07556521AEC}" type="slidenum">
              <a:rPr lang="en-US" smtClean="0"/>
              <a:t>5</a:t>
            </a:fld>
            <a:endParaRPr lang="en-US"/>
          </a:p>
        </p:txBody>
      </p:sp>
    </p:spTree>
    <p:extLst>
      <p:ext uri="{BB962C8B-B14F-4D97-AF65-F5344CB8AC3E}">
        <p14:creationId xmlns:p14="http://schemas.microsoft.com/office/powerpoint/2010/main" val="1972884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dirty="0"/>
          </a:p>
        </p:txBody>
      </p:sp>
      <p:sp>
        <p:nvSpPr>
          <p:cNvPr id="4" name="Segnaposto numero diapositiva 3"/>
          <p:cNvSpPr>
            <a:spLocks noGrp="1"/>
          </p:cNvSpPr>
          <p:nvPr>
            <p:ph type="sldNum" sz="quarter" idx="10"/>
          </p:nvPr>
        </p:nvSpPr>
        <p:spPr/>
        <p:txBody>
          <a:bodyPr/>
          <a:lstStyle/>
          <a:p>
            <a:fld id="{5C14B252-8EFF-4387-B930-F07556521AEC}" type="slidenum">
              <a:rPr lang="en-US" smtClean="0"/>
              <a:t>6</a:t>
            </a:fld>
            <a:endParaRPr lang="en-US"/>
          </a:p>
        </p:txBody>
      </p:sp>
    </p:spTree>
    <p:extLst>
      <p:ext uri="{BB962C8B-B14F-4D97-AF65-F5344CB8AC3E}">
        <p14:creationId xmlns:p14="http://schemas.microsoft.com/office/powerpoint/2010/main" val="35209019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lvl="0"/>
            <a:endParaRPr lang="it-IT" sz="1200" kern="1200" dirty="0">
              <a:solidFill>
                <a:schemeClr val="tx1"/>
              </a:solidFill>
              <a:effectLst/>
              <a:latin typeface="+mn-lt"/>
              <a:ea typeface="+mn-ea"/>
              <a:cs typeface="+mn-cs"/>
            </a:endParaRPr>
          </a:p>
          <a:p>
            <a:pPr lvl="0"/>
            <a:endParaRPr lang="en-GB" dirty="0"/>
          </a:p>
        </p:txBody>
      </p:sp>
      <p:sp>
        <p:nvSpPr>
          <p:cNvPr id="4" name="Segnaposto numero diapositiva 3"/>
          <p:cNvSpPr>
            <a:spLocks noGrp="1"/>
          </p:cNvSpPr>
          <p:nvPr>
            <p:ph type="sldNum" sz="quarter" idx="10"/>
          </p:nvPr>
        </p:nvSpPr>
        <p:spPr/>
        <p:txBody>
          <a:bodyPr/>
          <a:lstStyle/>
          <a:p>
            <a:fld id="{5C14B252-8EFF-4387-B930-F07556521AEC}" type="slidenum">
              <a:rPr lang="en-US" smtClean="0"/>
              <a:t>7</a:t>
            </a:fld>
            <a:endParaRPr lang="en-US"/>
          </a:p>
        </p:txBody>
      </p:sp>
    </p:spTree>
    <p:extLst>
      <p:ext uri="{BB962C8B-B14F-4D97-AF65-F5344CB8AC3E}">
        <p14:creationId xmlns:p14="http://schemas.microsoft.com/office/powerpoint/2010/main" val="35209019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lvl="0"/>
            <a:endParaRPr lang="en-GB" dirty="0"/>
          </a:p>
        </p:txBody>
      </p:sp>
      <p:sp>
        <p:nvSpPr>
          <p:cNvPr id="4" name="Segnaposto numero diapositiva 3"/>
          <p:cNvSpPr>
            <a:spLocks noGrp="1"/>
          </p:cNvSpPr>
          <p:nvPr>
            <p:ph type="sldNum" sz="quarter" idx="10"/>
          </p:nvPr>
        </p:nvSpPr>
        <p:spPr/>
        <p:txBody>
          <a:bodyPr/>
          <a:lstStyle/>
          <a:p>
            <a:fld id="{5C14B252-8EFF-4387-B930-F07556521AEC}" type="slidenum">
              <a:rPr lang="en-US" smtClean="0"/>
              <a:t>8</a:t>
            </a:fld>
            <a:endParaRPr lang="en-US"/>
          </a:p>
        </p:txBody>
      </p:sp>
    </p:spTree>
    <p:extLst>
      <p:ext uri="{BB962C8B-B14F-4D97-AF65-F5344CB8AC3E}">
        <p14:creationId xmlns:p14="http://schemas.microsoft.com/office/powerpoint/2010/main" val="2409168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gradFill flip="none" rotWithShape="1">
          <a:gsLst>
            <a:gs pos="75000">
              <a:schemeClr val="accent2">
                <a:lumMod val="5000"/>
                <a:lumOff val="9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7" name="Rectangle 6"/>
          <p:cNvSpPr/>
          <p:nvPr userDrawn="1"/>
        </p:nvSpPr>
        <p:spPr>
          <a:xfrm>
            <a:off x="0" y="6040079"/>
            <a:ext cx="12192000" cy="8372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Footer Placeholder 4"/>
          <p:cNvSpPr>
            <a:spLocks noGrp="1"/>
          </p:cNvSpPr>
          <p:nvPr>
            <p:ph type="ftr" sz="quarter" idx="11"/>
          </p:nvPr>
        </p:nvSpPr>
        <p:spPr>
          <a:xfrm>
            <a:off x="4038600" y="6276122"/>
            <a:ext cx="4114800" cy="365125"/>
          </a:xfrm>
        </p:spPr>
        <p:txBody>
          <a:bodyPr/>
          <a:lstStyle/>
          <a:p>
            <a:r>
              <a:rPr lang="en-US"/>
              <a:t>IHO COUNCIL</a:t>
            </a:r>
            <a:endParaRPr lang="en-US" dirty="0"/>
          </a:p>
        </p:txBody>
      </p:sp>
      <p:sp>
        <p:nvSpPr>
          <p:cNvPr id="9" name="Footer Placeholder 8"/>
          <p:cNvSpPr txBox="1">
            <a:spLocks/>
          </p:cNvSpPr>
          <p:nvPr userDrawn="1"/>
        </p:nvSpPr>
        <p:spPr>
          <a:xfrm>
            <a:off x="250262" y="628034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dirty="0">
                <a:solidFill>
                  <a:schemeClr val="tx1"/>
                </a:solidFill>
              </a:rPr>
              <a:t>International Hydrographic Organization</a:t>
            </a:r>
            <a:br>
              <a:rPr lang="de-DE" dirty="0">
                <a:solidFill>
                  <a:schemeClr val="tx1"/>
                </a:solidFill>
              </a:rPr>
            </a:br>
            <a:r>
              <a:rPr lang="de-DE" i="1" dirty="0">
                <a:solidFill>
                  <a:schemeClr val="tx1"/>
                </a:solidFill>
              </a:rPr>
              <a:t>Organisation Hydrographique Internationale</a:t>
            </a:r>
            <a:endParaRPr lang="en-US" i="1" dirty="0">
              <a:solidFill>
                <a:schemeClr val="tx1"/>
              </a:solidFill>
            </a:endParaRP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372" y="6040079"/>
            <a:ext cx="637586" cy="837210"/>
          </a:xfrm>
          <a:prstGeom prst="rect">
            <a:avLst/>
          </a:prstGeom>
        </p:spPr>
      </p:pic>
    </p:spTree>
    <p:extLst>
      <p:ext uri="{BB962C8B-B14F-4D97-AF65-F5344CB8AC3E}">
        <p14:creationId xmlns:p14="http://schemas.microsoft.com/office/powerpoint/2010/main" val="399238265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IHO COUNCIL</a:t>
            </a:r>
          </a:p>
        </p:txBody>
      </p:sp>
      <p:sp>
        <p:nvSpPr>
          <p:cNvPr id="6" name="Slide Number Placeholder 5"/>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4276041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IHO COUNCIL</a:t>
            </a:r>
          </a:p>
        </p:txBody>
      </p:sp>
      <p:sp>
        <p:nvSpPr>
          <p:cNvPr id="6" name="Slide Number Placeholder 5"/>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3974123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flip="none" rotWithShape="1">
          <a:gsLst>
            <a:gs pos="75000">
              <a:schemeClr val="accent2">
                <a:lumMod val="5000"/>
                <a:lumOff val="9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259414"/>
            <a:ext cx="10515600" cy="540511"/>
          </a:xfrm>
        </p:spPr>
        <p:txBody>
          <a:bodyPr/>
          <a:lstStyle>
            <a:lvl1pPr>
              <a:defRPr>
                <a:solidFill>
                  <a:schemeClr val="bg2">
                    <a:lumMod val="50000"/>
                  </a:schemeClr>
                </a:solidFill>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8" name="Straight Connector 7"/>
          <p:cNvCxnSpPr/>
          <p:nvPr userDrawn="1"/>
        </p:nvCxnSpPr>
        <p:spPr>
          <a:xfrm flipV="1">
            <a:off x="811992" y="893798"/>
            <a:ext cx="10568015" cy="5285"/>
          </a:xfrm>
          <a:prstGeom prst="line">
            <a:avLst/>
          </a:prstGeom>
          <a:ln w="285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0" y="6040079"/>
            <a:ext cx="12192000" cy="8372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ooter Placeholder 4"/>
          <p:cNvSpPr>
            <a:spLocks noGrp="1"/>
          </p:cNvSpPr>
          <p:nvPr>
            <p:ph type="ftr" sz="quarter" idx="11"/>
          </p:nvPr>
        </p:nvSpPr>
        <p:spPr>
          <a:xfrm>
            <a:off x="4038600" y="6276122"/>
            <a:ext cx="4114800" cy="365125"/>
          </a:xfrm>
        </p:spPr>
        <p:txBody>
          <a:bodyPr/>
          <a:lstStyle/>
          <a:p>
            <a:r>
              <a:rPr lang="en-US"/>
              <a:t>IHO COUNCIL</a:t>
            </a:r>
            <a:endParaRPr lang="en-US" dirty="0"/>
          </a:p>
        </p:txBody>
      </p:sp>
      <p:sp>
        <p:nvSpPr>
          <p:cNvPr id="11" name="Slide Number Placeholder 5"/>
          <p:cNvSpPr>
            <a:spLocks noGrp="1"/>
          </p:cNvSpPr>
          <p:nvPr>
            <p:ph type="sldNum" sz="quarter" idx="12"/>
          </p:nvPr>
        </p:nvSpPr>
        <p:spPr>
          <a:xfrm>
            <a:off x="8986777" y="6276121"/>
            <a:ext cx="2743200" cy="365125"/>
          </a:xfrm>
        </p:spPr>
        <p:txBody>
          <a:bodyPr/>
          <a:lstStyle/>
          <a:p>
            <a:fld id="{EC878826-814C-4FD2-96B3-D147818A5C89}" type="slidenum">
              <a:rPr lang="en-US" smtClean="0"/>
              <a:t>‹#›</a:t>
            </a:fld>
            <a:endParaRPr lang="en-US" dirty="0"/>
          </a:p>
        </p:txBody>
      </p:sp>
      <p:sp>
        <p:nvSpPr>
          <p:cNvPr id="13" name="Footer Placeholder 8"/>
          <p:cNvSpPr txBox="1">
            <a:spLocks/>
          </p:cNvSpPr>
          <p:nvPr userDrawn="1"/>
        </p:nvSpPr>
        <p:spPr>
          <a:xfrm>
            <a:off x="250262" y="628034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dirty="0">
                <a:solidFill>
                  <a:schemeClr val="tx1"/>
                </a:solidFill>
              </a:rPr>
              <a:t>International Hydrographic Organization</a:t>
            </a:r>
            <a:br>
              <a:rPr lang="de-DE" dirty="0">
                <a:solidFill>
                  <a:schemeClr val="tx1"/>
                </a:solidFill>
              </a:rPr>
            </a:br>
            <a:r>
              <a:rPr lang="de-DE" i="1" dirty="0">
                <a:solidFill>
                  <a:schemeClr val="tx1"/>
                </a:solidFill>
              </a:rPr>
              <a:t>Organisation Hydrographique Internationale</a:t>
            </a:r>
            <a:endParaRPr lang="en-US" i="1" dirty="0">
              <a:solidFill>
                <a:schemeClr val="tx1"/>
              </a:solidFill>
            </a:endParaRPr>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372" y="6040079"/>
            <a:ext cx="637586" cy="837210"/>
          </a:xfrm>
          <a:prstGeom prst="rect">
            <a:avLst/>
          </a:prstGeom>
        </p:spPr>
      </p:pic>
    </p:spTree>
    <p:extLst>
      <p:ext uri="{BB962C8B-B14F-4D97-AF65-F5344CB8AC3E}">
        <p14:creationId xmlns:p14="http://schemas.microsoft.com/office/powerpoint/2010/main" val="136304426"/>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IHO COUNCIL</a:t>
            </a:r>
          </a:p>
        </p:txBody>
      </p:sp>
      <p:sp>
        <p:nvSpPr>
          <p:cNvPr id="6" name="Slide Number Placeholder 5"/>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2942724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IHO COUNCIL</a:t>
            </a:r>
          </a:p>
        </p:txBody>
      </p:sp>
      <p:sp>
        <p:nvSpPr>
          <p:cNvPr id="7" name="Slide Number Placeholder 6"/>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797504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a:t>IHO COUNCIL</a:t>
            </a:r>
          </a:p>
        </p:txBody>
      </p:sp>
      <p:sp>
        <p:nvSpPr>
          <p:cNvPr id="9" name="Slide Number Placeholder 8"/>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863343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a:t>IHO COUNCIL</a:t>
            </a:r>
          </a:p>
        </p:txBody>
      </p:sp>
      <p:sp>
        <p:nvSpPr>
          <p:cNvPr id="5" name="Slide Number Placeholder 4"/>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19740292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a:t>IHO COUNCIL</a:t>
            </a:r>
          </a:p>
        </p:txBody>
      </p:sp>
      <p:sp>
        <p:nvSpPr>
          <p:cNvPr id="4" name="Slide Number Placeholder 3"/>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1630775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IHO COUNCIL</a:t>
            </a:r>
          </a:p>
        </p:txBody>
      </p:sp>
      <p:sp>
        <p:nvSpPr>
          <p:cNvPr id="7" name="Slide Number Placeholder 6"/>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4223430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IHO COUNCIL</a:t>
            </a:r>
          </a:p>
        </p:txBody>
      </p:sp>
      <p:sp>
        <p:nvSpPr>
          <p:cNvPr id="7" name="Slide Number Placeholder 6"/>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924433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IHO COUNCIL</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878826-814C-4FD2-96B3-D147818A5C89}" type="slidenum">
              <a:rPr lang="en-US" smtClean="0"/>
              <a:t>‹#›</a:t>
            </a:fld>
            <a:endParaRPr lang="en-US"/>
          </a:p>
        </p:txBody>
      </p:sp>
    </p:spTree>
    <p:extLst>
      <p:ext uri="{BB962C8B-B14F-4D97-AF65-F5344CB8AC3E}">
        <p14:creationId xmlns:p14="http://schemas.microsoft.com/office/powerpoint/2010/main" val="256559610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04682" y="505706"/>
            <a:ext cx="9144000" cy="1485932"/>
          </a:xfrm>
        </p:spPr>
        <p:txBody>
          <a:bodyPr>
            <a:noAutofit/>
          </a:bodyPr>
          <a:lstStyle/>
          <a:p>
            <a:r>
              <a:rPr lang="en-GB" sz="2800" dirty="0"/>
              <a:t>IHO INTER-REGIONAL COORDINATING COMMITTEE</a:t>
            </a:r>
          </a:p>
          <a:p>
            <a:endParaRPr lang="en-GB" sz="2800" dirty="0"/>
          </a:p>
          <a:p>
            <a:endParaRPr lang="en-GB" sz="2800" dirty="0"/>
          </a:p>
          <a:p>
            <a:r>
              <a:rPr lang="en-GB" sz="2800" b="1" dirty="0"/>
              <a:t>IRCC-10 Genova, Italy (3-5 June 2019)</a:t>
            </a:r>
            <a:endParaRPr lang="en-US" sz="2800" b="1" dirty="0"/>
          </a:p>
        </p:txBody>
      </p:sp>
      <p:sp>
        <p:nvSpPr>
          <p:cNvPr id="4" name="Footer Placeholder 3"/>
          <p:cNvSpPr>
            <a:spLocks noGrp="1"/>
          </p:cNvSpPr>
          <p:nvPr>
            <p:ph type="ftr" sz="quarter" idx="11"/>
          </p:nvPr>
        </p:nvSpPr>
        <p:spPr/>
        <p:txBody>
          <a:bodyPr/>
          <a:lstStyle/>
          <a:p>
            <a:r>
              <a:rPr lang="de-DE" dirty="0"/>
              <a:t>IRCC-11,  Genova</a:t>
            </a:r>
            <a:r>
              <a:rPr lang="en-GB" dirty="0"/>
              <a:t>, Italy (3-5 June 2019)</a:t>
            </a:r>
            <a:endParaRPr lang="de-DE" dirty="0"/>
          </a:p>
        </p:txBody>
      </p:sp>
      <p:sp>
        <p:nvSpPr>
          <p:cNvPr id="5" name="Subtitle 2"/>
          <p:cNvSpPr>
            <a:spLocks noGrp="1"/>
          </p:cNvSpPr>
          <p:nvPr>
            <p:ph type="ctrTitle"/>
          </p:nvPr>
        </p:nvSpPr>
        <p:spPr>
          <a:xfrm>
            <a:off x="1636734" y="2467626"/>
            <a:ext cx="9144000" cy="2179529"/>
          </a:xfrm>
        </p:spPr>
        <p:txBody>
          <a:bodyPr>
            <a:normAutofit/>
          </a:bodyPr>
          <a:lstStyle/>
          <a:p>
            <a:pPr>
              <a:defRPr/>
            </a:pPr>
            <a:r>
              <a:rPr lang="it-IT" sz="5400" dirty="0"/>
              <a:t>MBSHC report to IRCC11</a:t>
            </a:r>
            <a:endParaRPr lang="en-AU" sz="5400" dirty="0"/>
          </a:p>
        </p:txBody>
      </p:sp>
      <p:sp>
        <p:nvSpPr>
          <p:cNvPr id="6" name="Footer Placeholder 3"/>
          <p:cNvSpPr txBox="1">
            <a:spLocks/>
          </p:cNvSpPr>
          <p:nvPr/>
        </p:nvSpPr>
        <p:spPr>
          <a:xfrm>
            <a:off x="7936282" y="624595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dirty="0" err="1"/>
              <a:t>Rear</a:t>
            </a:r>
            <a:r>
              <a:rPr lang="it-IT" dirty="0"/>
              <a:t> </a:t>
            </a:r>
            <a:r>
              <a:rPr lang="it-IT" dirty="0" err="1"/>
              <a:t>Admiral</a:t>
            </a:r>
            <a:r>
              <a:rPr lang="it-IT" dirty="0"/>
              <a:t> Luigi </a:t>
            </a:r>
            <a:r>
              <a:rPr lang="it-IT" dirty="0" err="1"/>
              <a:t>Sinapi</a:t>
            </a:r>
            <a:r>
              <a:rPr lang="it-IT" dirty="0"/>
              <a:t> – MBSHC Chair</a:t>
            </a:r>
            <a:endParaRPr lang="de-DE" dirty="0"/>
          </a:p>
        </p:txBody>
      </p:sp>
    </p:spTree>
    <p:extLst>
      <p:ext uri="{BB962C8B-B14F-4D97-AF65-F5344CB8AC3E}">
        <p14:creationId xmlns:p14="http://schemas.microsoft.com/office/powerpoint/2010/main" val="492919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8870" y="277815"/>
            <a:ext cx="8981868" cy="636586"/>
          </a:xfrm>
        </p:spPr>
        <p:txBody>
          <a:bodyPr>
            <a:normAutofit fontScale="90000"/>
          </a:bodyPr>
          <a:lstStyle/>
          <a:p>
            <a:pPr>
              <a:defRPr/>
            </a:pPr>
            <a:r>
              <a:rPr lang="en-AU" dirty="0"/>
              <a:t>Introduction</a:t>
            </a:r>
          </a:p>
        </p:txBody>
      </p:sp>
      <p:sp>
        <p:nvSpPr>
          <p:cNvPr id="7" name="Footer Placeholder 3"/>
          <p:cNvSpPr txBox="1">
            <a:spLocks/>
          </p:cNvSpPr>
          <p:nvPr/>
        </p:nvSpPr>
        <p:spPr>
          <a:xfrm>
            <a:off x="7936282" y="624595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dirty="0" err="1"/>
              <a:t>Rear</a:t>
            </a:r>
            <a:r>
              <a:rPr lang="it-IT" dirty="0"/>
              <a:t> </a:t>
            </a:r>
            <a:r>
              <a:rPr lang="it-IT" dirty="0" err="1"/>
              <a:t>Admiral</a:t>
            </a:r>
            <a:r>
              <a:rPr lang="it-IT" dirty="0"/>
              <a:t> Luigi </a:t>
            </a:r>
            <a:r>
              <a:rPr lang="it-IT" dirty="0" err="1"/>
              <a:t>Sinapi</a:t>
            </a:r>
            <a:r>
              <a:rPr lang="it-IT" dirty="0"/>
              <a:t> – MBSHC Chair</a:t>
            </a:r>
            <a:endParaRPr lang="de-DE" dirty="0"/>
          </a:p>
        </p:txBody>
      </p:sp>
      <p:sp>
        <p:nvSpPr>
          <p:cNvPr id="8" name="Rectangle 43"/>
          <p:cNvSpPr txBox="1">
            <a:spLocks noChangeArrowheads="1"/>
          </p:cNvSpPr>
          <p:nvPr/>
        </p:nvSpPr>
        <p:spPr>
          <a:xfrm>
            <a:off x="557213" y="1027134"/>
            <a:ext cx="11123308" cy="5010411"/>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Wingdings" panose="05000000000000000000" pitchFamily="2" charset="2"/>
              <a:buNone/>
              <a:defRPr/>
            </a:pPr>
            <a:r>
              <a:rPr lang="en-GB" sz="2400" b="1" dirty="0"/>
              <a:t>Chair</a:t>
            </a:r>
            <a:r>
              <a:rPr lang="en-GB" sz="2400" dirty="0"/>
              <a:t>: Rear Admiral Luigi SINAPI (IT) since July 2017; Vice-chair :host representative, for the duration of the Conference, only (statutes, article 6).</a:t>
            </a:r>
          </a:p>
          <a:p>
            <a:pPr marL="1435100" indent="-1435100">
              <a:spcBef>
                <a:spcPts val="0"/>
              </a:spcBef>
              <a:buFont typeface="Wingdings" panose="05000000000000000000" pitchFamily="2" charset="2"/>
              <a:buNone/>
              <a:defRPr/>
            </a:pPr>
            <a:endParaRPr lang="en-GB" sz="1600" dirty="0"/>
          </a:p>
          <a:p>
            <a:pPr marL="1435100" indent="-1435100">
              <a:spcBef>
                <a:spcPts val="0"/>
              </a:spcBef>
              <a:buFont typeface="Wingdings" panose="05000000000000000000" pitchFamily="2" charset="2"/>
              <a:buNone/>
              <a:defRPr/>
            </a:pPr>
            <a:r>
              <a:rPr lang="en-GB" sz="2400" b="1" dirty="0"/>
              <a:t>Members</a:t>
            </a:r>
            <a:r>
              <a:rPr lang="en-GB" sz="2400" dirty="0"/>
              <a:t>: Algeria, Bulgaria, Croatia, Cyprus, Egypt, France, Georgia, Greece, Italy, Malta, Monaco, Montenegro, Morocco, Romania, Russian Federation, Serbia, Slovenia, Spain, Syria, Tunisia, Turkey, Ukraine.</a:t>
            </a:r>
          </a:p>
          <a:p>
            <a:pPr marL="1435100" indent="-1435100">
              <a:buFont typeface="Wingdings" panose="05000000000000000000" pitchFamily="2" charset="2"/>
              <a:buNone/>
              <a:defRPr/>
            </a:pPr>
            <a:endParaRPr lang="en-GB" sz="1800" dirty="0"/>
          </a:p>
          <a:p>
            <a:pPr marL="2597150" indent="-2597150">
              <a:buFont typeface="Wingdings" panose="05000000000000000000" pitchFamily="2" charset="2"/>
              <a:buNone/>
              <a:defRPr/>
            </a:pPr>
            <a:r>
              <a:rPr lang="en-GB" sz="2400" b="1" dirty="0"/>
              <a:t>Associate Members</a:t>
            </a:r>
            <a:r>
              <a:rPr lang="en-GB" sz="2400" dirty="0"/>
              <a:t>: Israel, Palestinian Authority, United Kingdom, United States of America</a:t>
            </a:r>
            <a:r>
              <a:rPr lang="en-US" sz="2400" dirty="0"/>
              <a:t>.</a:t>
            </a:r>
          </a:p>
          <a:p>
            <a:pPr marL="1435100" indent="-1435100">
              <a:buFont typeface="Wingdings" panose="05000000000000000000" pitchFamily="2" charset="2"/>
              <a:buNone/>
              <a:defRPr/>
            </a:pPr>
            <a:endParaRPr lang="en-GB" sz="1800" dirty="0"/>
          </a:p>
          <a:p>
            <a:pPr>
              <a:buFont typeface="Wingdings" panose="05000000000000000000" pitchFamily="2" charset="2"/>
              <a:buNone/>
              <a:defRPr/>
            </a:pPr>
            <a:r>
              <a:rPr lang="en-GB" sz="2400" b="1" dirty="0"/>
              <a:t>Observers</a:t>
            </a:r>
            <a:r>
              <a:rPr lang="en-GB" sz="2400" dirty="0"/>
              <a:t>: Albania, Germany, Lebanon, CIESM, IOC, IC-ENC, PRIMAR.</a:t>
            </a:r>
          </a:p>
          <a:p>
            <a:pPr>
              <a:buFont typeface="Wingdings" panose="05000000000000000000" pitchFamily="2" charset="2"/>
              <a:buNone/>
              <a:defRPr/>
            </a:pPr>
            <a:endParaRPr lang="en-GB" sz="1800" dirty="0"/>
          </a:p>
          <a:p>
            <a:pPr>
              <a:buFont typeface="Wingdings" panose="05000000000000000000" pitchFamily="2" charset="2"/>
              <a:buNone/>
              <a:defRPr/>
            </a:pPr>
            <a:r>
              <a:rPr lang="en-GB" sz="2400" b="1" dirty="0"/>
              <a:t>Working Groups</a:t>
            </a:r>
            <a:r>
              <a:rPr lang="en-GB" sz="2400" dirty="0"/>
              <a:t>: F-ICCWG (FR), Black and Azov Seas WG (TR).</a:t>
            </a:r>
          </a:p>
        </p:txBody>
      </p:sp>
      <p:sp>
        <p:nvSpPr>
          <p:cNvPr id="9" name="Footer Placeholder 3"/>
          <p:cNvSpPr>
            <a:spLocks noGrp="1"/>
          </p:cNvSpPr>
          <p:nvPr>
            <p:ph type="ftr" sz="quarter" idx="11"/>
          </p:nvPr>
        </p:nvSpPr>
        <p:spPr>
          <a:xfrm>
            <a:off x="4038600" y="6276122"/>
            <a:ext cx="4114800" cy="365125"/>
          </a:xfrm>
        </p:spPr>
        <p:txBody>
          <a:bodyPr/>
          <a:lstStyle/>
          <a:p>
            <a:r>
              <a:rPr lang="de-DE" dirty="0"/>
              <a:t>IRCC-11,  Genova</a:t>
            </a:r>
            <a:r>
              <a:rPr lang="en-GB" dirty="0"/>
              <a:t>, Italy (3-5 June 2019)</a:t>
            </a:r>
            <a:endParaRPr lang="de-DE" dirty="0"/>
          </a:p>
        </p:txBody>
      </p:sp>
    </p:spTree>
    <p:extLst>
      <p:ext uri="{BB962C8B-B14F-4D97-AF65-F5344CB8AC3E}">
        <p14:creationId xmlns:p14="http://schemas.microsoft.com/office/powerpoint/2010/main" val="3545304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3"/>
          <p:cNvSpPr txBox="1">
            <a:spLocks/>
          </p:cNvSpPr>
          <p:nvPr/>
        </p:nvSpPr>
        <p:spPr>
          <a:xfrm>
            <a:off x="7936282" y="624595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dirty="0" err="1"/>
              <a:t>Rear</a:t>
            </a:r>
            <a:r>
              <a:rPr lang="it-IT" dirty="0"/>
              <a:t> </a:t>
            </a:r>
            <a:r>
              <a:rPr lang="it-IT" dirty="0" err="1"/>
              <a:t>Admiral</a:t>
            </a:r>
            <a:r>
              <a:rPr lang="it-IT" dirty="0"/>
              <a:t> Luigi </a:t>
            </a:r>
            <a:r>
              <a:rPr lang="it-IT" dirty="0" err="1"/>
              <a:t>Sinapi</a:t>
            </a:r>
            <a:r>
              <a:rPr lang="it-IT" dirty="0"/>
              <a:t> – MBSHC Chair</a:t>
            </a:r>
            <a:endParaRPr lang="de-DE" dirty="0"/>
          </a:p>
        </p:txBody>
      </p:sp>
      <p:sp>
        <p:nvSpPr>
          <p:cNvPr id="9" name="Title 1"/>
          <p:cNvSpPr>
            <a:spLocks noGrp="1"/>
          </p:cNvSpPr>
          <p:nvPr>
            <p:ph type="title"/>
          </p:nvPr>
        </p:nvSpPr>
        <p:spPr>
          <a:xfrm>
            <a:off x="789140" y="277815"/>
            <a:ext cx="10571967" cy="636586"/>
          </a:xfrm>
        </p:spPr>
        <p:txBody>
          <a:bodyPr>
            <a:normAutofit fontScale="90000"/>
          </a:bodyPr>
          <a:lstStyle/>
          <a:p>
            <a:pPr>
              <a:defRPr/>
            </a:pPr>
            <a:r>
              <a:rPr lang="en-AU" dirty="0"/>
              <a:t>Analysis/Discussion - </a:t>
            </a:r>
            <a:r>
              <a:rPr lang="en-US" dirty="0"/>
              <a:t>Status of IRCC actions</a:t>
            </a:r>
            <a:endParaRPr lang="en-AU" dirty="0"/>
          </a:p>
        </p:txBody>
      </p:sp>
      <p:sp>
        <p:nvSpPr>
          <p:cNvPr id="6" name="Footer Placeholder 3"/>
          <p:cNvSpPr>
            <a:spLocks noGrp="1"/>
          </p:cNvSpPr>
          <p:nvPr>
            <p:ph type="ftr" sz="quarter" idx="11"/>
          </p:nvPr>
        </p:nvSpPr>
        <p:spPr>
          <a:xfrm>
            <a:off x="4038600" y="6276122"/>
            <a:ext cx="4114800" cy="365125"/>
          </a:xfrm>
        </p:spPr>
        <p:txBody>
          <a:bodyPr/>
          <a:lstStyle/>
          <a:p>
            <a:r>
              <a:rPr lang="de-DE" dirty="0"/>
              <a:t>IRCC-11,  Genova</a:t>
            </a:r>
            <a:r>
              <a:rPr lang="en-GB" dirty="0"/>
              <a:t>, Italy (3-5 June 2019)</a:t>
            </a:r>
            <a:endParaRPr lang="de-DE" dirty="0"/>
          </a:p>
        </p:txBody>
      </p:sp>
      <p:graphicFrame>
        <p:nvGraphicFramePr>
          <p:cNvPr id="2" name="Tabella 1"/>
          <p:cNvGraphicFramePr>
            <a:graphicFrameLocks noGrp="1"/>
          </p:cNvGraphicFramePr>
          <p:nvPr>
            <p:extLst>
              <p:ext uri="{D42A27DB-BD31-4B8C-83A1-F6EECF244321}">
                <p14:modId xmlns:p14="http://schemas.microsoft.com/office/powerpoint/2010/main" val="2703908087"/>
              </p:ext>
            </p:extLst>
          </p:nvPr>
        </p:nvGraphicFramePr>
        <p:xfrm>
          <a:off x="1606378" y="2163641"/>
          <a:ext cx="8578335" cy="2377440"/>
        </p:xfrm>
        <a:graphic>
          <a:graphicData uri="http://schemas.openxmlformats.org/drawingml/2006/table">
            <a:tbl>
              <a:tblPr firstRow="1" bandRow="1">
                <a:tableStyleId>{5C22544A-7EE6-4342-B048-85BDC9FD1C3A}</a:tableStyleId>
              </a:tblPr>
              <a:tblGrid>
                <a:gridCol w="617838">
                  <a:extLst>
                    <a:ext uri="{9D8B030D-6E8A-4147-A177-3AD203B41FA5}">
                      <a16:colId xmlns:a16="http://schemas.microsoft.com/office/drawing/2014/main" val="20000"/>
                    </a:ext>
                  </a:extLst>
                </a:gridCol>
                <a:gridCol w="5101052">
                  <a:extLst>
                    <a:ext uri="{9D8B030D-6E8A-4147-A177-3AD203B41FA5}">
                      <a16:colId xmlns:a16="http://schemas.microsoft.com/office/drawing/2014/main" val="20001"/>
                    </a:ext>
                  </a:extLst>
                </a:gridCol>
                <a:gridCol w="2859445">
                  <a:extLst>
                    <a:ext uri="{9D8B030D-6E8A-4147-A177-3AD203B41FA5}">
                      <a16:colId xmlns:a16="http://schemas.microsoft.com/office/drawing/2014/main" val="20002"/>
                    </a:ext>
                  </a:extLst>
                </a:gridCol>
              </a:tblGrid>
              <a:tr h="370840">
                <a:tc>
                  <a:txBody>
                    <a:bodyPr/>
                    <a:lstStyle/>
                    <a:p>
                      <a:pPr algn="ctr"/>
                      <a:r>
                        <a:rPr lang="it-IT" sz="2400" dirty="0"/>
                        <a:t>N.</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2400" b="1" dirty="0">
                          <a:effectLst/>
                        </a:rPr>
                        <a:t>Action (Agenda item) </a:t>
                      </a:r>
                      <a:endParaRPr lang="it-IT" sz="2400" b="1" dirty="0">
                        <a:effectLst/>
                        <a:latin typeface="Times New Roman"/>
                        <a:ea typeface="Times New Roman"/>
                        <a:cs typeface="Times New Roman"/>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2400" b="1" dirty="0">
                          <a:effectLst/>
                        </a:rPr>
                        <a:t>Status </a:t>
                      </a:r>
                      <a:endParaRPr lang="it-IT" sz="2400" b="1" dirty="0">
                        <a:effectLst/>
                        <a:latin typeface="Times New Roman"/>
                        <a:ea typeface="Times New Roman"/>
                        <a:cs typeface="Times New Roman"/>
                      </a:endParaRPr>
                    </a:p>
                  </a:txBody>
                  <a:tcPr anchor="ctr"/>
                </a:tc>
                <a:extLst>
                  <a:ext uri="{0D108BD9-81ED-4DB2-BD59-A6C34878D82A}">
                    <a16:rowId xmlns:a16="http://schemas.microsoft.com/office/drawing/2014/main" val="10000"/>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400" dirty="0">
                          <a:solidFill>
                            <a:srgbClr val="000000"/>
                          </a:solidFill>
                          <a:effectLst/>
                          <a:latin typeface="Times New Roman"/>
                          <a:ea typeface="Times New Roman"/>
                          <a:cs typeface="Times New Roman"/>
                        </a:rPr>
                        <a:t>03</a:t>
                      </a:r>
                      <a:endParaRPr lang="it-IT" sz="2400" dirty="0">
                        <a:solidFill>
                          <a:srgbClr val="000000"/>
                        </a:solidFill>
                        <a:effectLst/>
                        <a:latin typeface="Times New Roman"/>
                        <a:ea typeface="Times New Roman"/>
                        <a:cs typeface="Times New Roman"/>
                      </a:endParaRPr>
                    </a:p>
                    <a:p>
                      <a:pPr algn="ctr"/>
                      <a:endParaRPr lang="it-IT" sz="2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kern="1200" dirty="0">
                          <a:solidFill>
                            <a:schemeClr val="dk1"/>
                          </a:solidFill>
                          <a:effectLst/>
                          <a:latin typeface="+mn-lt"/>
                          <a:ea typeface="+mn-ea"/>
                          <a:cs typeface="+mn-cs"/>
                        </a:rPr>
                        <a:t>to submit draft IHO Resolution 2/1997 as amended (Annex C) to the RHC Members for comments and report back to IRCC (6.2)</a:t>
                      </a:r>
                      <a:endParaRPr lang="it-IT" sz="3200" dirty="0">
                        <a:solidFill>
                          <a:srgbClr val="000000"/>
                        </a:solidFill>
                        <a:effectLst/>
                        <a:latin typeface="Times New Roman"/>
                        <a:ea typeface="Times New Roman"/>
                        <a:cs typeface="Times New Roman"/>
                      </a:endParaRPr>
                    </a:p>
                    <a:p>
                      <a:pPr algn="ctr"/>
                      <a:endParaRPr lang="it-IT" sz="2400" dirty="0"/>
                    </a:p>
                  </a:txBody>
                  <a:tcPr/>
                </a:tc>
                <a:tc>
                  <a:txBody>
                    <a:bodyPr/>
                    <a:lstStyle/>
                    <a:p>
                      <a:pPr algn="ctr"/>
                      <a:r>
                        <a:rPr lang="en-US" sz="2800" kern="1200" dirty="0">
                          <a:solidFill>
                            <a:srgbClr val="FFFF00"/>
                          </a:solidFill>
                          <a:effectLst>
                            <a:outerShdw blurRad="38100" dist="38100" dir="2700000" algn="tl">
                              <a:srgbClr val="000000">
                                <a:alpha val="43137"/>
                              </a:srgbClr>
                            </a:outerShdw>
                          </a:effectLst>
                          <a:latin typeface="+mn-lt"/>
                          <a:ea typeface="+mn-ea"/>
                          <a:cs typeface="+mn-cs"/>
                        </a:rPr>
                        <a:t>Done</a:t>
                      </a:r>
                      <a:r>
                        <a:rPr lang="en-US" sz="2400" kern="1200" dirty="0">
                          <a:solidFill>
                            <a:srgbClr val="FFFF00"/>
                          </a:solidFill>
                          <a:effectLst/>
                          <a:latin typeface="+mn-lt"/>
                          <a:ea typeface="+mn-ea"/>
                          <a:cs typeface="+mn-cs"/>
                        </a:rPr>
                        <a:t> </a:t>
                      </a:r>
                      <a:endParaRPr lang="it-IT" sz="2400" kern="1200" dirty="0">
                        <a:solidFill>
                          <a:srgbClr val="FFFF00"/>
                        </a:solidFill>
                        <a:effectLst/>
                        <a:latin typeface="+mn-lt"/>
                        <a:ea typeface="+mn-ea"/>
                        <a:cs typeface="+mn-cs"/>
                      </a:endParaRPr>
                    </a:p>
                    <a:p>
                      <a:pPr algn="ctr"/>
                      <a:r>
                        <a:rPr lang="en-US" sz="2400" kern="1200" dirty="0">
                          <a:solidFill>
                            <a:schemeClr val="dk1"/>
                          </a:solidFill>
                          <a:effectLst/>
                          <a:latin typeface="+mn-lt"/>
                          <a:ea typeface="+mn-ea"/>
                          <a:cs typeface="+mn-cs"/>
                        </a:rPr>
                        <a:t>See MBSHC CL 08/2018</a:t>
                      </a:r>
                      <a:endParaRPr lang="it-IT" sz="3200" dirty="0">
                        <a:solidFill>
                          <a:srgbClr val="000000"/>
                        </a:solidFill>
                        <a:effectLst/>
                        <a:latin typeface="Times New Roman"/>
                        <a:ea typeface="Times New Roman"/>
                        <a:cs typeface="Times New Roman"/>
                      </a:endParaRPr>
                    </a:p>
                    <a:p>
                      <a:pPr algn="ctr"/>
                      <a:endParaRPr lang="it-IT" sz="2400" dirty="0"/>
                    </a:p>
                  </a:txBody>
                  <a:tcPr/>
                </a:tc>
                <a:extLst>
                  <a:ext uri="{0D108BD9-81ED-4DB2-BD59-A6C34878D82A}">
                    <a16:rowId xmlns:a16="http://schemas.microsoft.com/office/drawing/2014/main" val="10001"/>
                  </a:ext>
                </a:extLst>
              </a:tr>
            </a:tbl>
          </a:graphicData>
        </a:graphic>
      </p:graphicFrame>
      <p:sp>
        <p:nvSpPr>
          <p:cNvPr id="3" name="Rettangolo 2"/>
          <p:cNvSpPr/>
          <p:nvPr/>
        </p:nvSpPr>
        <p:spPr>
          <a:xfrm>
            <a:off x="789140" y="5021854"/>
            <a:ext cx="5876609" cy="400110"/>
          </a:xfrm>
          <a:prstGeom prst="rect">
            <a:avLst/>
          </a:prstGeom>
        </p:spPr>
        <p:txBody>
          <a:bodyPr wrap="none">
            <a:spAutoFit/>
          </a:bodyPr>
          <a:lstStyle/>
          <a:p>
            <a:r>
              <a:rPr lang="en-GB" sz="2000" dirty="0">
                <a:solidFill>
                  <a:srgbClr val="FF000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rPr>
              <a:t>NOTE</a:t>
            </a:r>
            <a:r>
              <a:rPr lang="en-GB" dirty="0">
                <a:latin typeface="Calibri" panose="020F0502020204030204" pitchFamily="34" charset="0"/>
                <a:ea typeface="Times New Roman" panose="02020603050405020304" pitchFamily="18" charset="0"/>
                <a:cs typeface="Times New Roman" panose="02020603050405020304" pitchFamily="18" charset="0"/>
              </a:rPr>
              <a:t>: All the action items from IRCC10 has been completed</a:t>
            </a:r>
            <a:endParaRPr lang="it-IT" dirty="0"/>
          </a:p>
        </p:txBody>
      </p:sp>
    </p:spTree>
    <p:extLst>
      <p:ext uri="{BB962C8B-B14F-4D97-AF65-F5344CB8AC3E}">
        <p14:creationId xmlns:p14="http://schemas.microsoft.com/office/powerpoint/2010/main" val="32902409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3"/>
          <p:cNvSpPr txBox="1">
            <a:spLocks/>
          </p:cNvSpPr>
          <p:nvPr/>
        </p:nvSpPr>
        <p:spPr>
          <a:xfrm>
            <a:off x="7936282" y="624595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dirty="0" err="1"/>
              <a:t>Rear</a:t>
            </a:r>
            <a:r>
              <a:rPr lang="it-IT" dirty="0"/>
              <a:t> </a:t>
            </a:r>
            <a:r>
              <a:rPr lang="it-IT" dirty="0" err="1"/>
              <a:t>Admiral</a:t>
            </a:r>
            <a:r>
              <a:rPr lang="it-IT" dirty="0"/>
              <a:t> Luigi </a:t>
            </a:r>
            <a:r>
              <a:rPr lang="it-IT" dirty="0" err="1"/>
              <a:t>Sinapi</a:t>
            </a:r>
            <a:r>
              <a:rPr lang="it-IT" dirty="0"/>
              <a:t> – MBSHC Chair</a:t>
            </a:r>
            <a:endParaRPr lang="de-DE" dirty="0"/>
          </a:p>
        </p:txBody>
      </p:sp>
      <p:sp>
        <p:nvSpPr>
          <p:cNvPr id="9" name="Title 1"/>
          <p:cNvSpPr>
            <a:spLocks noGrp="1"/>
          </p:cNvSpPr>
          <p:nvPr>
            <p:ph type="title"/>
          </p:nvPr>
        </p:nvSpPr>
        <p:spPr>
          <a:xfrm>
            <a:off x="789140" y="277815"/>
            <a:ext cx="10571967" cy="636586"/>
          </a:xfrm>
        </p:spPr>
        <p:txBody>
          <a:bodyPr>
            <a:normAutofit fontScale="90000"/>
          </a:bodyPr>
          <a:lstStyle/>
          <a:p>
            <a:pPr>
              <a:defRPr/>
            </a:pPr>
            <a:r>
              <a:rPr lang="en-AU" dirty="0"/>
              <a:t>Analysis/Discussion – </a:t>
            </a:r>
            <a:r>
              <a:rPr lang="en-US" dirty="0"/>
              <a:t>Agenda Items </a:t>
            </a:r>
            <a:endParaRPr lang="en-AU" dirty="0"/>
          </a:p>
        </p:txBody>
      </p:sp>
      <p:sp>
        <p:nvSpPr>
          <p:cNvPr id="5" name="Rettangolo 4"/>
          <p:cNvSpPr/>
          <p:nvPr/>
        </p:nvSpPr>
        <p:spPr>
          <a:xfrm>
            <a:off x="348164" y="1617995"/>
            <a:ext cx="11495672" cy="3877985"/>
          </a:xfrm>
          <a:prstGeom prst="rect">
            <a:avLst/>
          </a:prstGeom>
        </p:spPr>
        <p:txBody>
          <a:bodyPr wrap="square">
            <a:spAutoFit/>
          </a:bodyPr>
          <a:lstStyle/>
          <a:p>
            <a:pPr marL="342900" indent="-342900" algn="just">
              <a:spcAft>
                <a:spcPts val="1800"/>
              </a:spcAft>
              <a:buFont typeface="Arial" pitchFamily="34" charset="0"/>
              <a:buChar char="•"/>
            </a:pPr>
            <a:r>
              <a:rPr lang="en-US" sz="2400" b="1" i="1" dirty="0"/>
              <a:t>Cooperation with international organizations</a:t>
            </a:r>
            <a:r>
              <a:rPr lang="en-US" sz="2400" dirty="0"/>
              <a:t>: IMO - IALA - CIESM (Mediterranean Science Commission) – IOC (Tsunami warning system)</a:t>
            </a:r>
          </a:p>
          <a:p>
            <a:pPr marL="342900" indent="-342900" algn="just">
              <a:spcAft>
                <a:spcPts val="1800"/>
              </a:spcAft>
              <a:buFont typeface="Arial" pitchFamily="34" charset="0"/>
              <a:buChar char="•"/>
            </a:pPr>
            <a:endParaRPr lang="en-US" sz="2400" dirty="0"/>
          </a:p>
          <a:p>
            <a:pPr marL="342900" indent="-342900" algn="just">
              <a:spcAft>
                <a:spcPts val="1800"/>
              </a:spcAft>
              <a:buFont typeface="Arial" pitchFamily="34" charset="0"/>
              <a:buChar char="•"/>
            </a:pPr>
            <a:r>
              <a:rPr lang="en-GB" sz="2400" b="1" i="1" dirty="0"/>
              <a:t>Cooperation with European Union (EU)</a:t>
            </a:r>
            <a:r>
              <a:rPr lang="en-GB" sz="2400" dirty="0"/>
              <a:t>: </a:t>
            </a:r>
            <a:r>
              <a:rPr lang="en-US" sz="2400" dirty="0"/>
              <a:t>MBSHC Member States are active in the IHO-EU network working group (IENWG). Greece is the MBSHC focal point for the IENWG and has provided an updated list of maritime related events, projects and tenders of interest for the MBSHC, as requested. Several MBSHC Member States took part in European Commission’s flagship maritime projects EMODNET and are active in the revision of EU Directive on Re-use of public sector information.</a:t>
            </a:r>
          </a:p>
        </p:txBody>
      </p:sp>
      <p:sp>
        <p:nvSpPr>
          <p:cNvPr id="6" name="Footer Placeholder 3"/>
          <p:cNvSpPr>
            <a:spLocks noGrp="1"/>
          </p:cNvSpPr>
          <p:nvPr>
            <p:ph type="ftr" sz="quarter" idx="11"/>
          </p:nvPr>
        </p:nvSpPr>
        <p:spPr>
          <a:xfrm>
            <a:off x="4038600" y="6276122"/>
            <a:ext cx="4114800" cy="365125"/>
          </a:xfrm>
        </p:spPr>
        <p:txBody>
          <a:bodyPr/>
          <a:lstStyle/>
          <a:p>
            <a:r>
              <a:rPr lang="de-DE" dirty="0"/>
              <a:t>IRCC-11,  Genova</a:t>
            </a:r>
            <a:r>
              <a:rPr lang="en-GB" dirty="0"/>
              <a:t>, Italy (3-5 June 2019)</a:t>
            </a:r>
            <a:endParaRPr lang="de-DE" dirty="0"/>
          </a:p>
        </p:txBody>
      </p:sp>
    </p:spTree>
    <p:extLst>
      <p:ext uri="{BB962C8B-B14F-4D97-AF65-F5344CB8AC3E}">
        <p14:creationId xmlns:p14="http://schemas.microsoft.com/office/powerpoint/2010/main" val="7231953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3"/>
          <p:cNvSpPr txBox="1">
            <a:spLocks/>
          </p:cNvSpPr>
          <p:nvPr/>
        </p:nvSpPr>
        <p:spPr>
          <a:xfrm>
            <a:off x="7936282" y="624595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dirty="0" err="1"/>
              <a:t>Rear</a:t>
            </a:r>
            <a:r>
              <a:rPr lang="it-IT" dirty="0"/>
              <a:t> </a:t>
            </a:r>
            <a:r>
              <a:rPr lang="it-IT" dirty="0" err="1"/>
              <a:t>Admiral</a:t>
            </a:r>
            <a:r>
              <a:rPr lang="it-IT" dirty="0"/>
              <a:t> Luigi </a:t>
            </a:r>
            <a:r>
              <a:rPr lang="it-IT" dirty="0" err="1"/>
              <a:t>Sinapi</a:t>
            </a:r>
            <a:r>
              <a:rPr lang="it-IT" dirty="0"/>
              <a:t> – MBSHC Chair</a:t>
            </a:r>
            <a:endParaRPr lang="de-DE" dirty="0"/>
          </a:p>
        </p:txBody>
      </p:sp>
      <p:sp>
        <p:nvSpPr>
          <p:cNvPr id="9" name="Title 1"/>
          <p:cNvSpPr>
            <a:spLocks noGrp="1"/>
          </p:cNvSpPr>
          <p:nvPr>
            <p:ph type="title"/>
          </p:nvPr>
        </p:nvSpPr>
        <p:spPr>
          <a:xfrm>
            <a:off x="789140" y="277815"/>
            <a:ext cx="10571967" cy="636586"/>
          </a:xfrm>
        </p:spPr>
        <p:txBody>
          <a:bodyPr>
            <a:normAutofit fontScale="90000"/>
          </a:bodyPr>
          <a:lstStyle/>
          <a:p>
            <a:pPr>
              <a:defRPr/>
            </a:pPr>
            <a:r>
              <a:rPr lang="en-AU" dirty="0"/>
              <a:t>Analysis/Discussion – </a:t>
            </a:r>
            <a:r>
              <a:rPr lang="en-US" dirty="0"/>
              <a:t>Agenda Items </a:t>
            </a:r>
            <a:endParaRPr lang="en-AU" dirty="0"/>
          </a:p>
        </p:txBody>
      </p:sp>
      <p:sp>
        <p:nvSpPr>
          <p:cNvPr id="5" name="Rettangolo 4"/>
          <p:cNvSpPr/>
          <p:nvPr/>
        </p:nvSpPr>
        <p:spPr>
          <a:xfrm>
            <a:off x="327287" y="1354669"/>
            <a:ext cx="11495672" cy="4570482"/>
          </a:xfrm>
          <a:prstGeom prst="rect">
            <a:avLst/>
          </a:prstGeom>
        </p:spPr>
        <p:txBody>
          <a:bodyPr wrap="square">
            <a:spAutoFit/>
          </a:bodyPr>
          <a:lstStyle/>
          <a:p>
            <a:pPr marL="342900" indent="-342900" algn="just">
              <a:spcAft>
                <a:spcPts val="1800"/>
              </a:spcAft>
              <a:buFont typeface="Arial" pitchFamily="34" charset="0"/>
              <a:buChar char="•"/>
            </a:pPr>
            <a:r>
              <a:rPr lang="en-US" sz="2400" b="1" i="1" dirty="0"/>
              <a:t>Maritime Spatial Data Infrastructure : </a:t>
            </a:r>
            <a:r>
              <a:rPr lang="en-US" sz="2400" dirty="0"/>
              <a:t>Italy, acting as MBSHC Chair and ambassador of MBSHC at the MSDIWG, sent a questionnaire to MSs to assess the relative level of advancement of various MBSHC countries in the development of their own MSDI</a:t>
            </a:r>
          </a:p>
          <a:p>
            <a:pPr marL="342900" indent="-342900" algn="just">
              <a:spcAft>
                <a:spcPts val="1800"/>
              </a:spcAft>
              <a:buFont typeface="Arial" pitchFamily="34" charset="0"/>
              <a:buChar char="•"/>
            </a:pPr>
            <a:endParaRPr lang="en-US" sz="2400" dirty="0"/>
          </a:p>
          <a:p>
            <a:pPr marL="342900" indent="-342900">
              <a:spcAft>
                <a:spcPts val="1800"/>
              </a:spcAft>
              <a:buFont typeface="Arial" pitchFamily="34" charset="0"/>
              <a:buChar char="•"/>
            </a:pPr>
            <a:r>
              <a:rPr lang="en-GB" altLang="en-US" sz="2400" b="1" i="1" dirty="0"/>
              <a:t>Hydrographic survey status</a:t>
            </a:r>
            <a:r>
              <a:rPr lang="en-GB" altLang="en-US" sz="2400" dirty="0"/>
              <a:t>: </a:t>
            </a:r>
            <a:r>
              <a:rPr lang="en-GB" sz="2400" dirty="0"/>
              <a:t>summarized through a regional GIS portal hosted by Spain</a:t>
            </a:r>
            <a:endParaRPr lang="en-GB" altLang="en-US" sz="2400" dirty="0"/>
          </a:p>
          <a:p>
            <a:pPr marL="342900" indent="-342900">
              <a:spcAft>
                <a:spcPts val="1800"/>
              </a:spcAft>
              <a:buFont typeface="Arial" pitchFamily="34" charset="0"/>
              <a:buChar char="•"/>
            </a:pPr>
            <a:endParaRPr lang="en-GB" altLang="en-US" sz="2400" dirty="0"/>
          </a:p>
          <a:p>
            <a:pPr marL="342900" indent="-342900">
              <a:spcAft>
                <a:spcPts val="1800"/>
              </a:spcAft>
              <a:buFont typeface="Arial" pitchFamily="34" charset="0"/>
              <a:buChar char="•"/>
            </a:pPr>
            <a:r>
              <a:rPr lang="en-GB" sz="2400" b="1" i="1" dirty="0"/>
              <a:t>Status of ENCs in Region F</a:t>
            </a:r>
            <a:r>
              <a:rPr lang="en-GB" sz="2400" dirty="0"/>
              <a:t>: </a:t>
            </a:r>
            <a:r>
              <a:rPr lang="en-US" sz="2400" dirty="0"/>
              <a:t>concerned MSs were invited to liaise bilaterally to solve ENC overlapping.</a:t>
            </a:r>
            <a:endParaRPr lang="en-GB" altLang="en-US" sz="2400" dirty="0"/>
          </a:p>
          <a:p>
            <a:pPr marL="342900" indent="-342900" algn="just">
              <a:spcAft>
                <a:spcPts val="1800"/>
              </a:spcAft>
              <a:buFont typeface="Arial" pitchFamily="34" charset="0"/>
              <a:buChar char="•"/>
            </a:pPr>
            <a:endParaRPr lang="en-US" sz="2400" dirty="0"/>
          </a:p>
        </p:txBody>
      </p:sp>
      <p:sp>
        <p:nvSpPr>
          <p:cNvPr id="6" name="Footer Placeholder 3"/>
          <p:cNvSpPr>
            <a:spLocks noGrp="1"/>
          </p:cNvSpPr>
          <p:nvPr>
            <p:ph type="ftr" sz="quarter" idx="11"/>
          </p:nvPr>
        </p:nvSpPr>
        <p:spPr>
          <a:xfrm>
            <a:off x="4038600" y="6276122"/>
            <a:ext cx="4114800" cy="365125"/>
          </a:xfrm>
        </p:spPr>
        <p:txBody>
          <a:bodyPr/>
          <a:lstStyle/>
          <a:p>
            <a:r>
              <a:rPr lang="de-DE" dirty="0"/>
              <a:t>IRCC-11,  Genova</a:t>
            </a:r>
            <a:r>
              <a:rPr lang="en-GB" dirty="0"/>
              <a:t>, Italy (3-5 June 2019)</a:t>
            </a:r>
            <a:endParaRPr lang="de-DE" dirty="0"/>
          </a:p>
        </p:txBody>
      </p:sp>
    </p:spTree>
    <p:extLst>
      <p:ext uri="{BB962C8B-B14F-4D97-AF65-F5344CB8AC3E}">
        <p14:creationId xmlns:p14="http://schemas.microsoft.com/office/powerpoint/2010/main" val="1959051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3"/>
          <p:cNvSpPr txBox="1">
            <a:spLocks/>
          </p:cNvSpPr>
          <p:nvPr/>
        </p:nvSpPr>
        <p:spPr>
          <a:xfrm>
            <a:off x="7936282" y="624595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dirty="0" err="1"/>
              <a:t>Rear</a:t>
            </a:r>
            <a:r>
              <a:rPr lang="it-IT" dirty="0"/>
              <a:t> </a:t>
            </a:r>
            <a:r>
              <a:rPr lang="it-IT" dirty="0" err="1"/>
              <a:t>Admiral</a:t>
            </a:r>
            <a:r>
              <a:rPr lang="it-IT" dirty="0"/>
              <a:t> Luigi </a:t>
            </a:r>
            <a:r>
              <a:rPr lang="it-IT" dirty="0" err="1"/>
              <a:t>Sinapi</a:t>
            </a:r>
            <a:r>
              <a:rPr lang="it-IT" dirty="0"/>
              <a:t> – MBSHC Chair</a:t>
            </a:r>
            <a:endParaRPr lang="de-DE" dirty="0"/>
          </a:p>
        </p:txBody>
      </p:sp>
      <p:sp>
        <p:nvSpPr>
          <p:cNvPr id="9" name="Title 1"/>
          <p:cNvSpPr>
            <a:spLocks noGrp="1"/>
          </p:cNvSpPr>
          <p:nvPr>
            <p:ph type="title"/>
          </p:nvPr>
        </p:nvSpPr>
        <p:spPr>
          <a:xfrm>
            <a:off x="789140" y="277815"/>
            <a:ext cx="10571967" cy="636586"/>
          </a:xfrm>
        </p:spPr>
        <p:txBody>
          <a:bodyPr>
            <a:normAutofit fontScale="90000"/>
          </a:bodyPr>
          <a:lstStyle/>
          <a:p>
            <a:pPr>
              <a:defRPr/>
            </a:pPr>
            <a:r>
              <a:rPr lang="en-AU" dirty="0"/>
              <a:t>Analysis/Discussion – </a:t>
            </a:r>
            <a:r>
              <a:rPr lang="en-US" dirty="0"/>
              <a:t>Agenda Items </a:t>
            </a:r>
            <a:endParaRPr lang="en-AU" dirty="0"/>
          </a:p>
        </p:txBody>
      </p:sp>
      <p:sp>
        <p:nvSpPr>
          <p:cNvPr id="5" name="Rettangolo 4"/>
          <p:cNvSpPr/>
          <p:nvPr/>
        </p:nvSpPr>
        <p:spPr>
          <a:xfrm>
            <a:off x="392011" y="1136958"/>
            <a:ext cx="11407977" cy="4662815"/>
          </a:xfrm>
          <a:prstGeom prst="rect">
            <a:avLst/>
          </a:prstGeom>
        </p:spPr>
        <p:txBody>
          <a:bodyPr wrap="square">
            <a:spAutoFit/>
          </a:bodyPr>
          <a:lstStyle/>
          <a:p>
            <a:pPr>
              <a:spcAft>
                <a:spcPts val="1800"/>
              </a:spcAft>
            </a:pPr>
            <a:r>
              <a:rPr lang="en-GB" altLang="en-US" sz="2400" b="1" dirty="0"/>
              <a:t>MBSHC CB Activities since IRCC-10 (</a:t>
            </a:r>
            <a:r>
              <a:rPr lang="en-US" altLang="en-US" sz="2400" b="1" dirty="0"/>
              <a:t>TR is Capacity Building Coordinator</a:t>
            </a:r>
            <a:r>
              <a:rPr lang="en-GB" altLang="en-US" sz="2400" b="1" dirty="0"/>
              <a:t>):</a:t>
            </a:r>
          </a:p>
          <a:p>
            <a:pPr marL="342900" indent="-342900">
              <a:spcAft>
                <a:spcPts val="1800"/>
              </a:spcAft>
              <a:buFont typeface="Arial" pitchFamily="34" charset="0"/>
              <a:buChar char="•"/>
            </a:pPr>
            <a:r>
              <a:rPr lang="en-US" sz="2400" dirty="0"/>
              <a:t>“Port &amp; Shallow Water Survey Course” (Sept 2018): 6 participants</a:t>
            </a:r>
          </a:p>
          <a:p>
            <a:pPr marL="342900" indent="-342900">
              <a:spcAft>
                <a:spcPts val="1800"/>
              </a:spcAft>
              <a:buFont typeface="Arial" pitchFamily="34" charset="0"/>
              <a:buChar char="•"/>
            </a:pPr>
            <a:r>
              <a:rPr lang="it-IT" sz="2400" dirty="0"/>
              <a:t>MSI Training (</a:t>
            </a:r>
            <a:r>
              <a:rPr lang="it-IT" sz="2400" dirty="0" err="1"/>
              <a:t>Sept</a:t>
            </a:r>
            <a:r>
              <a:rPr lang="it-IT" sz="2400" dirty="0"/>
              <a:t> 2018): 8 </a:t>
            </a:r>
            <a:r>
              <a:rPr lang="it-IT" sz="2400" dirty="0" err="1"/>
              <a:t>participants</a:t>
            </a:r>
            <a:endParaRPr lang="it-IT" sz="2400" dirty="0"/>
          </a:p>
          <a:p>
            <a:pPr marL="342900" indent="-342900">
              <a:spcAft>
                <a:spcPts val="1800"/>
              </a:spcAft>
              <a:buFont typeface="Arial" pitchFamily="34" charset="0"/>
              <a:buChar char="•"/>
            </a:pPr>
            <a:r>
              <a:rPr lang="it-IT" sz="2400" dirty="0"/>
              <a:t>Technical </a:t>
            </a:r>
            <a:r>
              <a:rPr lang="it-IT" sz="2400" dirty="0" err="1"/>
              <a:t>Visit</a:t>
            </a:r>
            <a:r>
              <a:rPr lang="it-IT" sz="2400" dirty="0"/>
              <a:t> to Georgia (</a:t>
            </a:r>
            <a:r>
              <a:rPr lang="it-IT" sz="2400" dirty="0" err="1"/>
              <a:t>Oct</a:t>
            </a:r>
            <a:r>
              <a:rPr lang="it-IT" sz="2400" dirty="0"/>
              <a:t> 2018)</a:t>
            </a:r>
            <a:endParaRPr lang="en-GB" altLang="en-US" sz="2400" dirty="0"/>
          </a:p>
          <a:p>
            <a:pPr marL="342900" indent="-342900">
              <a:spcAft>
                <a:spcPts val="1800"/>
              </a:spcAft>
              <a:buFont typeface="Arial" pitchFamily="34" charset="0"/>
              <a:buChar char="•"/>
            </a:pPr>
            <a:r>
              <a:rPr lang="it-IT" sz="2400" dirty="0"/>
              <a:t>Technical </a:t>
            </a:r>
            <a:r>
              <a:rPr lang="it-IT" sz="2400" dirty="0" err="1"/>
              <a:t>Visit</a:t>
            </a:r>
            <a:r>
              <a:rPr lang="it-IT" sz="2400" dirty="0"/>
              <a:t> to Lebanon (</a:t>
            </a:r>
            <a:r>
              <a:rPr lang="it-IT" sz="2400" dirty="0" err="1"/>
              <a:t>May</a:t>
            </a:r>
            <a:r>
              <a:rPr lang="it-IT" sz="2400" dirty="0"/>
              <a:t> 2019)</a:t>
            </a:r>
            <a:endParaRPr lang="en-GB" altLang="en-US" sz="2400" dirty="0"/>
          </a:p>
          <a:p>
            <a:pPr>
              <a:spcAft>
                <a:spcPts val="1800"/>
              </a:spcAft>
            </a:pPr>
            <a:r>
              <a:rPr lang="en-US" sz="2400" b="1" dirty="0"/>
              <a:t>Planned CB Activities for 2019:</a:t>
            </a:r>
          </a:p>
          <a:p>
            <a:pPr marL="342900" indent="-342900">
              <a:spcAft>
                <a:spcPts val="1800"/>
              </a:spcAft>
              <a:buFont typeface="Arial" pitchFamily="34" charset="0"/>
              <a:buChar char="•"/>
            </a:pPr>
            <a:r>
              <a:rPr lang="en-US" sz="2400" dirty="0"/>
              <a:t>Law of the Sea Workshop (2019): 10 </a:t>
            </a:r>
            <a:r>
              <a:rPr lang="it-IT" sz="2400" dirty="0" err="1"/>
              <a:t>Participants</a:t>
            </a:r>
            <a:r>
              <a:rPr lang="it-IT" sz="2400" dirty="0"/>
              <a:t> </a:t>
            </a:r>
            <a:r>
              <a:rPr lang="it-IT" sz="2400" dirty="0" err="1"/>
              <a:t>planned</a:t>
            </a:r>
            <a:endParaRPr lang="it-IT" sz="2400" dirty="0"/>
          </a:p>
          <a:p>
            <a:pPr marL="342900" indent="-342900">
              <a:spcAft>
                <a:spcPts val="1800"/>
              </a:spcAft>
              <a:buFont typeface="Arial" pitchFamily="34" charset="0"/>
              <a:buChar char="•"/>
            </a:pPr>
            <a:r>
              <a:rPr lang="it-IT" sz="2400" dirty="0"/>
              <a:t>ENC </a:t>
            </a:r>
            <a:r>
              <a:rPr lang="it-IT" sz="2400" dirty="0" err="1"/>
              <a:t>Validation</a:t>
            </a:r>
            <a:r>
              <a:rPr lang="it-IT" sz="2400" dirty="0"/>
              <a:t> Workshop (2019): 11 </a:t>
            </a:r>
            <a:r>
              <a:rPr lang="it-IT" sz="2400" dirty="0" err="1"/>
              <a:t>Participants</a:t>
            </a:r>
            <a:r>
              <a:rPr lang="it-IT" sz="2400" dirty="0"/>
              <a:t> </a:t>
            </a:r>
            <a:r>
              <a:rPr lang="it-IT" sz="2400" dirty="0" err="1"/>
              <a:t>planned</a:t>
            </a:r>
            <a:endParaRPr lang="it-IT" sz="2400" dirty="0"/>
          </a:p>
        </p:txBody>
      </p:sp>
      <p:sp>
        <p:nvSpPr>
          <p:cNvPr id="6" name="Footer Placeholder 3"/>
          <p:cNvSpPr>
            <a:spLocks noGrp="1"/>
          </p:cNvSpPr>
          <p:nvPr>
            <p:ph type="ftr" sz="quarter" idx="11"/>
          </p:nvPr>
        </p:nvSpPr>
        <p:spPr>
          <a:xfrm>
            <a:off x="4038600" y="6276122"/>
            <a:ext cx="4114800" cy="365125"/>
          </a:xfrm>
        </p:spPr>
        <p:txBody>
          <a:bodyPr/>
          <a:lstStyle/>
          <a:p>
            <a:r>
              <a:rPr lang="de-DE" dirty="0"/>
              <a:t>IRCC-11,  Genova</a:t>
            </a:r>
            <a:r>
              <a:rPr lang="en-GB" dirty="0"/>
              <a:t>, Italy (3-5 June 2019)</a:t>
            </a:r>
            <a:endParaRPr lang="de-DE" dirty="0"/>
          </a:p>
        </p:txBody>
      </p:sp>
    </p:spTree>
    <p:extLst>
      <p:ext uri="{BB962C8B-B14F-4D97-AF65-F5344CB8AC3E}">
        <p14:creationId xmlns:p14="http://schemas.microsoft.com/office/powerpoint/2010/main" val="37906062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3"/>
          <p:cNvSpPr txBox="1">
            <a:spLocks/>
          </p:cNvSpPr>
          <p:nvPr/>
        </p:nvSpPr>
        <p:spPr>
          <a:xfrm>
            <a:off x="7936282" y="624595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dirty="0" err="1"/>
              <a:t>Rear</a:t>
            </a:r>
            <a:r>
              <a:rPr lang="it-IT" dirty="0"/>
              <a:t> </a:t>
            </a:r>
            <a:r>
              <a:rPr lang="it-IT" dirty="0" err="1"/>
              <a:t>Admiral</a:t>
            </a:r>
            <a:r>
              <a:rPr lang="it-IT" dirty="0"/>
              <a:t> Luigi </a:t>
            </a:r>
            <a:r>
              <a:rPr lang="it-IT" dirty="0" err="1"/>
              <a:t>Sinapi</a:t>
            </a:r>
            <a:r>
              <a:rPr lang="it-IT" dirty="0"/>
              <a:t> – MBSHC Chair</a:t>
            </a:r>
            <a:endParaRPr lang="de-DE" dirty="0"/>
          </a:p>
        </p:txBody>
      </p:sp>
      <p:sp>
        <p:nvSpPr>
          <p:cNvPr id="9" name="Title 1"/>
          <p:cNvSpPr>
            <a:spLocks noGrp="1"/>
          </p:cNvSpPr>
          <p:nvPr>
            <p:ph type="title"/>
          </p:nvPr>
        </p:nvSpPr>
        <p:spPr>
          <a:xfrm>
            <a:off x="789140" y="277815"/>
            <a:ext cx="10571967" cy="636586"/>
          </a:xfrm>
        </p:spPr>
        <p:txBody>
          <a:bodyPr>
            <a:normAutofit fontScale="90000"/>
          </a:bodyPr>
          <a:lstStyle/>
          <a:p>
            <a:pPr>
              <a:defRPr/>
            </a:pPr>
            <a:r>
              <a:rPr lang="en-AU" dirty="0"/>
              <a:t>Analysis/Discussion – </a:t>
            </a:r>
            <a:r>
              <a:rPr lang="en-US" dirty="0"/>
              <a:t>Difficulties and challenges</a:t>
            </a:r>
            <a:endParaRPr lang="en-AU" dirty="0"/>
          </a:p>
        </p:txBody>
      </p:sp>
      <p:sp>
        <p:nvSpPr>
          <p:cNvPr id="5" name="Rettangolo 4"/>
          <p:cNvSpPr/>
          <p:nvPr/>
        </p:nvSpPr>
        <p:spPr>
          <a:xfrm>
            <a:off x="726603" y="1593684"/>
            <a:ext cx="10758728" cy="3416320"/>
          </a:xfrm>
          <a:prstGeom prst="rect">
            <a:avLst/>
          </a:prstGeom>
        </p:spPr>
        <p:txBody>
          <a:bodyPr wrap="square">
            <a:spAutoFit/>
          </a:bodyPr>
          <a:lstStyle/>
          <a:p>
            <a:pPr>
              <a:tabLst>
                <a:tab pos="446088" algn="l"/>
              </a:tabLst>
            </a:pPr>
            <a:r>
              <a:rPr lang="en-US" altLang="en-US" sz="2400" dirty="0"/>
              <a:t>•	Coordination of the INT chart schemes and ENC coverage</a:t>
            </a:r>
          </a:p>
          <a:p>
            <a:endParaRPr lang="en-US" altLang="en-US" sz="2400" dirty="0"/>
          </a:p>
          <a:p>
            <a:pPr>
              <a:tabLst>
                <a:tab pos="446088" algn="l"/>
              </a:tabLst>
            </a:pPr>
            <a:r>
              <a:rPr lang="en-US" altLang="en-US" sz="2400" dirty="0"/>
              <a:t>•	A significant amount of overlaps still exist at different Usage Band (1, 2 and 3)</a:t>
            </a:r>
          </a:p>
          <a:p>
            <a:endParaRPr lang="en-US" altLang="en-US" sz="2400" dirty="0"/>
          </a:p>
          <a:p>
            <a:pPr>
              <a:tabLst>
                <a:tab pos="446088" algn="l"/>
              </a:tabLst>
            </a:pPr>
            <a:r>
              <a:rPr lang="en-US" altLang="en-US" sz="2400" dirty="0"/>
              <a:t>•	Discrepancies between new ENCs and existing INT charts</a:t>
            </a:r>
          </a:p>
          <a:p>
            <a:endParaRPr lang="en-US" altLang="en-US" sz="2400" dirty="0"/>
          </a:p>
          <a:p>
            <a:pPr marL="447675" indent="-447675" algn="just">
              <a:tabLst>
                <a:tab pos="446088" algn="l"/>
              </a:tabLst>
            </a:pPr>
            <a:r>
              <a:rPr lang="en-US" altLang="en-US" sz="2400" dirty="0"/>
              <a:t>•	</a:t>
            </a:r>
            <a:r>
              <a:rPr lang="en-GB" sz="2400" dirty="0"/>
              <a:t>IHO </a:t>
            </a:r>
            <a:r>
              <a:rPr lang="en-GB" sz="2400" i="1" dirty="0"/>
              <a:t>Resolution 1/2018, for the elimination of overlapping ENC data in areas of demonstrable risk to the safety of navigation </a:t>
            </a:r>
            <a:r>
              <a:rPr lang="en-US" sz="2400" dirty="0"/>
              <a:t>is under implementation </a:t>
            </a:r>
            <a:r>
              <a:rPr lang="en-GB" sz="2400" dirty="0"/>
              <a:t>in the Region</a:t>
            </a:r>
            <a:endParaRPr lang="en-US" altLang="en-US" sz="2400" dirty="0"/>
          </a:p>
        </p:txBody>
      </p:sp>
      <p:sp>
        <p:nvSpPr>
          <p:cNvPr id="6" name="Footer Placeholder 3"/>
          <p:cNvSpPr>
            <a:spLocks noGrp="1"/>
          </p:cNvSpPr>
          <p:nvPr>
            <p:ph type="ftr" sz="quarter" idx="11"/>
          </p:nvPr>
        </p:nvSpPr>
        <p:spPr>
          <a:xfrm>
            <a:off x="4038600" y="6276122"/>
            <a:ext cx="4114800" cy="365125"/>
          </a:xfrm>
        </p:spPr>
        <p:txBody>
          <a:bodyPr/>
          <a:lstStyle/>
          <a:p>
            <a:r>
              <a:rPr lang="de-DE" dirty="0"/>
              <a:t>IRCC-11,  Genova</a:t>
            </a:r>
            <a:r>
              <a:rPr lang="en-GB" dirty="0"/>
              <a:t>, Italy (3-5 June 2019)</a:t>
            </a:r>
            <a:endParaRPr lang="de-DE" dirty="0"/>
          </a:p>
        </p:txBody>
      </p:sp>
    </p:spTree>
    <p:extLst>
      <p:ext uri="{BB962C8B-B14F-4D97-AF65-F5344CB8AC3E}">
        <p14:creationId xmlns:p14="http://schemas.microsoft.com/office/powerpoint/2010/main" val="37390728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8869" y="277815"/>
            <a:ext cx="10650917" cy="636586"/>
          </a:xfrm>
        </p:spPr>
        <p:txBody>
          <a:bodyPr>
            <a:normAutofit fontScale="90000"/>
          </a:bodyPr>
          <a:lstStyle/>
          <a:p>
            <a:pPr>
              <a:defRPr/>
            </a:pPr>
            <a:r>
              <a:rPr lang="en-US" dirty="0"/>
              <a:t>Achievements and lessons learned Conclusions</a:t>
            </a:r>
            <a:endParaRPr lang="en-AU" dirty="0"/>
          </a:p>
        </p:txBody>
      </p:sp>
      <p:sp>
        <p:nvSpPr>
          <p:cNvPr id="3" name="Content Placeholder 2"/>
          <p:cNvSpPr>
            <a:spLocks noGrp="1"/>
          </p:cNvSpPr>
          <p:nvPr>
            <p:ph idx="1"/>
          </p:nvPr>
        </p:nvSpPr>
        <p:spPr>
          <a:xfrm>
            <a:off x="237507" y="1122226"/>
            <a:ext cx="11732820" cy="4684816"/>
          </a:xfrm>
        </p:spPr>
        <p:txBody>
          <a:bodyPr>
            <a:normAutofit lnSpcReduction="10000"/>
          </a:bodyPr>
          <a:lstStyle/>
          <a:p>
            <a:pPr lvl="0">
              <a:spcAft>
                <a:spcPts val="1800"/>
              </a:spcAft>
            </a:pPr>
            <a:r>
              <a:rPr lang="en-US" sz="2400" dirty="0"/>
              <a:t>New </a:t>
            </a:r>
            <a:r>
              <a:rPr lang="en-GB" sz="2400" dirty="0"/>
              <a:t>MBSHC members are beneficial: Bulgaria has just joined MBSHC, Albania and Lebanon are potential new members;</a:t>
            </a:r>
            <a:endParaRPr lang="it-IT" sz="2400" dirty="0"/>
          </a:p>
          <a:p>
            <a:pPr lvl="0">
              <a:spcAft>
                <a:spcPts val="1800"/>
              </a:spcAft>
            </a:pPr>
            <a:r>
              <a:rPr lang="en-GB" sz="2400" dirty="0"/>
              <a:t>MBSHC is developing liaison with States bordering the Caspian Sea: participation in BASWG;</a:t>
            </a:r>
            <a:endParaRPr lang="it-IT" sz="2400" dirty="0"/>
          </a:p>
          <a:p>
            <a:pPr lvl="0">
              <a:spcAft>
                <a:spcPts val="1800"/>
              </a:spcAft>
            </a:pPr>
            <a:r>
              <a:rPr lang="en-GB" sz="2400" dirty="0"/>
              <a:t>Bilateral discussion is a prerequisite for the solution of ENC overlapping issues;</a:t>
            </a:r>
            <a:endParaRPr lang="it-IT" sz="2400" dirty="0"/>
          </a:p>
          <a:p>
            <a:pPr lvl="0">
              <a:spcAft>
                <a:spcPts val="1800"/>
              </a:spcAft>
            </a:pPr>
            <a:r>
              <a:rPr lang="en-GB" sz="2400" dirty="0"/>
              <a:t>It would be beneficial to establish a common set of criteria on which an individual recognition scheme should be based on (MBSHC CL 1/2018 - 24/01/2018);</a:t>
            </a:r>
            <a:endParaRPr lang="it-IT" sz="2400" dirty="0"/>
          </a:p>
          <a:p>
            <a:pPr lvl="0">
              <a:spcAft>
                <a:spcPts val="1800"/>
              </a:spcAft>
            </a:pPr>
            <a:r>
              <a:rPr lang="en-GB" sz="2400" dirty="0"/>
              <a:t>The ambassador of MBSHC at the MSDIWG is seeking information from MBSHC MS about their MSDI implementation at a national level (MBSHC CL 4/2018 - 03/05/2018);</a:t>
            </a:r>
            <a:endParaRPr lang="it-IT" sz="2400" dirty="0"/>
          </a:p>
          <a:p>
            <a:pPr>
              <a:spcAft>
                <a:spcPts val="1800"/>
              </a:spcAft>
            </a:pPr>
            <a:r>
              <a:rPr lang="en-GB" sz="2400" dirty="0"/>
              <a:t>The MBSHC Region has been represented at the MGIWG (UNGGIM).</a:t>
            </a:r>
          </a:p>
        </p:txBody>
      </p:sp>
      <p:sp>
        <p:nvSpPr>
          <p:cNvPr id="7" name="Footer Placeholder 3"/>
          <p:cNvSpPr txBox="1">
            <a:spLocks/>
          </p:cNvSpPr>
          <p:nvPr/>
        </p:nvSpPr>
        <p:spPr>
          <a:xfrm>
            <a:off x="7936282" y="624595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dirty="0" err="1"/>
              <a:t>Rear</a:t>
            </a:r>
            <a:r>
              <a:rPr lang="it-IT" dirty="0"/>
              <a:t> </a:t>
            </a:r>
            <a:r>
              <a:rPr lang="it-IT" dirty="0" err="1"/>
              <a:t>Admiral</a:t>
            </a:r>
            <a:r>
              <a:rPr lang="it-IT" dirty="0"/>
              <a:t> Luigi </a:t>
            </a:r>
            <a:r>
              <a:rPr lang="it-IT" dirty="0" err="1"/>
              <a:t>Sinapi</a:t>
            </a:r>
            <a:r>
              <a:rPr lang="it-IT" dirty="0"/>
              <a:t> – MBSHC Chair</a:t>
            </a:r>
            <a:endParaRPr lang="de-DE" dirty="0"/>
          </a:p>
        </p:txBody>
      </p:sp>
      <p:sp>
        <p:nvSpPr>
          <p:cNvPr id="8" name="Footer Placeholder 3"/>
          <p:cNvSpPr>
            <a:spLocks noGrp="1"/>
          </p:cNvSpPr>
          <p:nvPr>
            <p:ph type="ftr" sz="quarter" idx="11"/>
          </p:nvPr>
        </p:nvSpPr>
        <p:spPr>
          <a:xfrm>
            <a:off x="4038600" y="6276122"/>
            <a:ext cx="4114800" cy="365125"/>
          </a:xfrm>
        </p:spPr>
        <p:txBody>
          <a:bodyPr/>
          <a:lstStyle/>
          <a:p>
            <a:r>
              <a:rPr lang="de-DE" dirty="0"/>
              <a:t>IRCC-11,  Genova</a:t>
            </a:r>
            <a:r>
              <a:rPr lang="en-GB" dirty="0"/>
              <a:t>, Italy (3-5 June 2019)</a:t>
            </a:r>
            <a:endParaRPr lang="de-DE" dirty="0"/>
          </a:p>
        </p:txBody>
      </p:sp>
    </p:spTree>
    <p:extLst>
      <p:ext uri="{BB962C8B-B14F-4D97-AF65-F5344CB8AC3E}">
        <p14:creationId xmlns:p14="http://schemas.microsoft.com/office/powerpoint/2010/main" val="31067843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8870" y="277815"/>
            <a:ext cx="8981868" cy="636586"/>
          </a:xfrm>
        </p:spPr>
        <p:txBody>
          <a:bodyPr>
            <a:normAutofit fontScale="90000"/>
          </a:bodyPr>
          <a:lstStyle/>
          <a:p>
            <a:pPr eaLnBrk="1" hangingPunct="1">
              <a:defRPr/>
            </a:pPr>
            <a:r>
              <a:rPr lang="en-AU" dirty="0"/>
              <a:t>Action requested of IRCC</a:t>
            </a:r>
          </a:p>
        </p:txBody>
      </p:sp>
      <p:sp>
        <p:nvSpPr>
          <p:cNvPr id="3" name="Content Placeholder 2"/>
          <p:cNvSpPr>
            <a:spLocks noGrp="1"/>
          </p:cNvSpPr>
          <p:nvPr>
            <p:ph idx="1"/>
          </p:nvPr>
        </p:nvSpPr>
        <p:spPr>
          <a:xfrm>
            <a:off x="728870" y="1340769"/>
            <a:ext cx="10641495" cy="4530725"/>
          </a:xfrm>
        </p:spPr>
        <p:txBody>
          <a:bodyPr>
            <a:normAutofit/>
          </a:bodyPr>
          <a:lstStyle/>
          <a:p>
            <a:pPr marL="0" indent="0">
              <a:buNone/>
            </a:pPr>
            <a:r>
              <a:rPr lang="en-US" dirty="0"/>
              <a:t>The IRCC is invited to</a:t>
            </a:r>
            <a:r>
              <a:rPr lang="en-GB" dirty="0"/>
              <a:t>:</a:t>
            </a:r>
          </a:p>
          <a:p>
            <a:pPr marL="971550" lvl="1" indent="-514350">
              <a:buFont typeface="+mj-lt"/>
              <a:buAutoNum type="alphaLcParenR"/>
            </a:pPr>
            <a:r>
              <a:rPr lang="en-GB" sz="2800" dirty="0"/>
              <a:t>Note </a:t>
            </a:r>
            <a:r>
              <a:rPr lang="en-GB" sz="2800"/>
              <a:t>the report</a:t>
            </a:r>
            <a:endParaRPr lang="en-GB" sz="2800" dirty="0"/>
          </a:p>
        </p:txBody>
      </p:sp>
      <p:sp>
        <p:nvSpPr>
          <p:cNvPr id="7" name="Footer Placeholder 3"/>
          <p:cNvSpPr txBox="1">
            <a:spLocks/>
          </p:cNvSpPr>
          <p:nvPr/>
        </p:nvSpPr>
        <p:spPr>
          <a:xfrm>
            <a:off x="7936282" y="624595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dirty="0" err="1"/>
              <a:t>Rear</a:t>
            </a:r>
            <a:r>
              <a:rPr lang="it-IT" dirty="0"/>
              <a:t> </a:t>
            </a:r>
            <a:r>
              <a:rPr lang="it-IT" dirty="0" err="1"/>
              <a:t>Admiral</a:t>
            </a:r>
            <a:r>
              <a:rPr lang="it-IT" dirty="0"/>
              <a:t> Luigi </a:t>
            </a:r>
            <a:r>
              <a:rPr lang="it-IT" dirty="0" err="1"/>
              <a:t>Sinapi</a:t>
            </a:r>
            <a:r>
              <a:rPr lang="it-IT" dirty="0"/>
              <a:t> – MBSHC Chair</a:t>
            </a:r>
            <a:endParaRPr lang="de-DE" dirty="0"/>
          </a:p>
        </p:txBody>
      </p:sp>
      <p:sp>
        <p:nvSpPr>
          <p:cNvPr id="8" name="Footer Placeholder 3"/>
          <p:cNvSpPr>
            <a:spLocks noGrp="1"/>
          </p:cNvSpPr>
          <p:nvPr>
            <p:ph type="ftr" sz="quarter" idx="11"/>
          </p:nvPr>
        </p:nvSpPr>
        <p:spPr>
          <a:xfrm>
            <a:off x="4038600" y="6276122"/>
            <a:ext cx="4114800" cy="365125"/>
          </a:xfrm>
        </p:spPr>
        <p:txBody>
          <a:bodyPr/>
          <a:lstStyle/>
          <a:p>
            <a:r>
              <a:rPr lang="de-DE" dirty="0"/>
              <a:t>IRCC-11,  Genova</a:t>
            </a:r>
            <a:r>
              <a:rPr lang="en-GB" dirty="0"/>
              <a:t>, Italy (3-5 June 2019)</a:t>
            </a:r>
            <a:endParaRPr lang="de-DE" dirty="0"/>
          </a:p>
        </p:txBody>
      </p:sp>
    </p:spTree>
    <p:extLst>
      <p:ext uri="{BB962C8B-B14F-4D97-AF65-F5344CB8AC3E}">
        <p14:creationId xmlns:p14="http://schemas.microsoft.com/office/powerpoint/2010/main" val="1296354775"/>
      </p:ext>
    </p:extLst>
  </p:cSld>
  <p:clrMapOvr>
    <a:masterClrMapping/>
  </p:clrMapOvr>
</p:sld>
</file>

<file path=ppt/theme/theme1.xml><?xml version="1.0" encoding="utf-8"?>
<a:theme xmlns:a="http://schemas.openxmlformats.org/drawingml/2006/main" name="Office The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HO presentations template" id="{C657DD33-74A5-46FF-87DC-702489CC64DD}" vid="{C4CF7E2C-A930-4DFE-9432-DAC967E2A5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IHO presentations template</Template>
  <TotalTime>1573</TotalTime>
  <Words>777</Words>
  <Application>Microsoft Office PowerPoint</Application>
  <PresentationFormat>Widescreen</PresentationFormat>
  <Paragraphs>86</Paragraphs>
  <Slides>9</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Times New Roman</vt:lpstr>
      <vt:lpstr>Wingdings</vt:lpstr>
      <vt:lpstr>Office Theme</vt:lpstr>
      <vt:lpstr>MBSHC report to IRCC11</vt:lpstr>
      <vt:lpstr>Introduction</vt:lpstr>
      <vt:lpstr>Analysis/Discussion - Status of IRCC actions</vt:lpstr>
      <vt:lpstr>Analysis/Discussion – Agenda Items </vt:lpstr>
      <vt:lpstr>Analysis/Discussion – Agenda Items </vt:lpstr>
      <vt:lpstr>Analysis/Discussion – Agenda Items </vt:lpstr>
      <vt:lpstr>Analysis/Discussion – Difficulties and challenges</vt:lpstr>
      <vt:lpstr>Achievements and lessons learned Conclusions</vt:lpstr>
      <vt:lpstr>Action requested of IRCC</vt:lpstr>
    </vt:vector>
  </TitlesOfParts>
  <Company>IHO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DTech</dc:creator>
  <cp:lastModifiedBy>Alberto Costaneves</cp:lastModifiedBy>
  <cp:revision>141</cp:revision>
  <cp:lastPrinted>2017-10-13T08:19:11Z</cp:lastPrinted>
  <dcterms:created xsi:type="dcterms:W3CDTF">2017-10-09T13:46:17Z</dcterms:created>
  <dcterms:modified xsi:type="dcterms:W3CDTF">2019-06-02T14:39:09Z</dcterms:modified>
</cp:coreProperties>
</file>